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4A2474-4643-4E0F-9360-4AF9F79A6E2C}" type="datetimeFigureOut">
              <a:rPr lang="es-ES" smtClean="0"/>
              <a:pPr/>
              <a:t>20/03/2020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B66710-0B92-4A9B-9B4B-EF972F2E9CC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5482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66710-0B92-4A9B-9B4B-EF972F2E9CCE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5799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95EFD885-C6B4-4AE5-98CB-CE71801C478E}" type="datetimeFigureOut">
              <a:rPr lang="es-ES" smtClean="0"/>
              <a:pPr/>
              <a:t>20/03/2020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58BFAF62-9837-4DE8-90DB-7CD25E828D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D885-C6B4-4AE5-98CB-CE71801C478E}" type="datetimeFigureOut">
              <a:rPr lang="es-ES" smtClean="0"/>
              <a:pPr/>
              <a:t>20/03/2020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AF62-9837-4DE8-90DB-7CD25E828D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D885-C6B4-4AE5-98CB-CE71801C478E}" type="datetimeFigureOut">
              <a:rPr lang="es-ES" smtClean="0"/>
              <a:pPr/>
              <a:t>20/03/2020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AF62-9837-4DE8-90DB-7CD25E828D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D885-C6B4-4AE5-98CB-CE71801C478E}" type="datetimeFigureOut">
              <a:rPr lang="es-ES" smtClean="0"/>
              <a:pPr/>
              <a:t>20/03/2020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AF62-9837-4DE8-90DB-7CD25E828D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D885-C6B4-4AE5-98CB-CE71801C478E}" type="datetimeFigureOut">
              <a:rPr lang="es-ES" smtClean="0"/>
              <a:pPr/>
              <a:t>20/03/2020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AF62-9837-4DE8-90DB-7CD25E828D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D885-C6B4-4AE5-98CB-CE71801C478E}" type="datetimeFigureOut">
              <a:rPr lang="es-ES" smtClean="0"/>
              <a:pPr/>
              <a:t>20/03/2020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AF62-9837-4DE8-90DB-7CD25E828DC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D885-C6B4-4AE5-98CB-CE71801C478E}" type="datetimeFigureOut">
              <a:rPr lang="es-ES" smtClean="0"/>
              <a:pPr/>
              <a:t>20/03/2020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AF62-9837-4DE8-90DB-7CD25E828DC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D885-C6B4-4AE5-98CB-CE71801C478E}" type="datetimeFigureOut">
              <a:rPr lang="es-ES" smtClean="0"/>
              <a:pPr/>
              <a:t>20/03/2020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AF62-9837-4DE8-90DB-7CD25E828D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D885-C6B4-4AE5-98CB-CE71801C478E}" type="datetimeFigureOut">
              <a:rPr lang="es-ES" smtClean="0"/>
              <a:pPr/>
              <a:t>20/03/2020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AF62-9837-4DE8-90DB-7CD25E828D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95EFD885-C6B4-4AE5-98CB-CE71801C478E}" type="datetimeFigureOut">
              <a:rPr lang="es-ES" smtClean="0"/>
              <a:pPr/>
              <a:t>20/03/2020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58BFAF62-9837-4DE8-90DB-7CD25E828D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95EFD885-C6B4-4AE5-98CB-CE71801C478E}" type="datetimeFigureOut">
              <a:rPr lang="es-ES" smtClean="0"/>
              <a:pPr/>
              <a:t>20/03/2020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58BFAF62-9837-4DE8-90DB-7CD25E828D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5EFD885-C6B4-4AE5-98CB-CE71801C478E}" type="datetimeFigureOut">
              <a:rPr lang="es-ES" smtClean="0"/>
              <a:pPr/>
              <a:t>20/03/2020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8BFAF62-9837-4DE8-90DB-7CD25E828D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1844824"/>
            <a:ext cx="6624736" cy="1368152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es-ES" sz="4400" dirty="0" smtClean="0"/>
              <a:t>Operatoria Básica</a:t>
            </a:r>
            <a:endParaRPr lang="es-ES" sz="4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5364088" y="4437112"/>
            <a:ext cx="144016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s-CL" dirty="0" smtClean="0"/>
              <a:t>Primer  Nivel</a:t>
            </a:r>
            <a:endParaRPr lang="es-C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115616" y="1628800"/>
            <a:ext cx="7056784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 smtClean="0"/>
              <a:t>Las operaciones básicas de la matemática son cuatro : La suma (Adición),la Resta(Sustracción),la Multiplicación y la División.</a:t>
            </a:r>
            <a:endParaRPr lang="es-CL" dirty="0"/>
          </a:p>
        </p:txBody>
      </p:sp>
      <p:sp>
        <p:nvSpPr>
          <p:cNvPr id="5" name="4 CuadroTexto"/>
          <p:cNvSpPr txBox="1"/>
          <p:nvPr/>
        </p:nvSpPr>
        <p:spPr>
          <a:xfrm>
            <a:off x="1110776" y="2708920"/>
            <a:ext cx="7056784" cy="2585323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 smtClean="0"/>
              <a:t>Trabajaremos las operaciones básicas con distintos tipos de números.</a:t>
            </a:r>
          </a:p>
          <a:p>
            <a:r>
              <a:rPr lang="es-CL" dirty="0" smtClean="0"/>
              <a:t>A estos tipos de números se les llama conjunto numérico.</a:t>
            </a:r>
          </a:p>
          <a:p>
            <a:endParaRPr lang="es-CL" dirty="0"/>
          </a:p>
          <a:p>
            <a:r>
              <a:rPr lang="es-CL" dirty="0" smtClean="0"/>
              <a:t>1) NUMEROS NATURALES ( IN) : Son todos los enteros mayores que cero hasta el infinito.</a:t>
            </a:r>
          </a:p>
          <a:p>
            <a:endParaRPr lang="es-CL" dirty="0"/>
          </a:p>
          <a:p>
            <a:r>
              <a:rPr lang="es-CL" dirty="0" smtClean="0"/>
              <a:t>2) NUMEROS ENTEROS ( IZ) : Son todos los enteros positivos y negativos incluyendo el cero. En una recta un numérica se ubican los positivos a la derecha del cero y los negativos a la izquierda del cero.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50688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4 CuadroTexto"/>
              <p:cNvSpPr txBox="1"/>
              <p:nvPr/>
            </p:nvSpPr>
            <p:spPr>
              <a:xfrm>
                <a:off x="958548" y="836712"/>
                <a:ext cx="7056784" cy="5103961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s-CL" dirty="0" smtClean="0"/>
                  <a:t>3) NUMEROS RACIONALES (Q) : Son todos los números que se pueden escribir como una fracción con numerador y denominador distinto de cero.</a:t>
                </a:r>
              </a:p>
              <a:p>
                <a:endParaRPr lang="es-CL" dirty="0"/>
              </a:p>
              <a:p>
                <a:r>
                  <a:rPr lang="es-CL" dirty="0" smtClean="0"/>
                  <a:t>4) NUMEROS IRRACIONALES ( I) : Es un número que no puede ser expresado como una fracción. Su expresión decimal no es ni exacta ni periódica.</a:t>
                </a:r>
              </a:p>
              <a:p>
                <a:r>
                  <a:rPr lang="es-CL" dirty="0" smtClean="0"/>
                  <a:t>Por ejemplo es un número irracional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s-CL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CL" b="0" i="1" smtClean="0">
                            <a:latin typeface="Cambria Math"/>
                          </a:rPr>
                          <m:t>7</m:t>
                        </m:r>
                      </m:e>
                    </m:rad>
                  </m:oMath>
                </a14:m>
                <a:r>
                  <a:rPr lang="es-CL" dirty="0" smtClean="0"/>
                  <a:t>  y también es un número irracional el valor de </a:t>
                </a:r>
                <a:r>
                  <a:rPr lang="el-GR" dirty="0" smtClean="0"/>
                  <a:t>π</a:t>
                </a:r>
                <a:r>
                  <a:rPr lang="es-CL" dirty="0" smtClean="0"/>
                  <a:t>.</a:t>
                </a:r>
              </a:p>
              <a:p>
                <a:endParaRPr lang="es-CL" dirty="0"/>
              </a:p>
              <a:p>
                <a:r>
                  <a:rPr lang="es-CL" dirty="0" smtClean="0"/>
                  <a:t>5) NUMEROS REALES (IR) : Es un conjunto de números formado por los naturales, enteros, racionales, irracionales.</a:t>
                </a:r>
              </a:p>
              <a:p>
                <a:endParaRPr lang="es-CL" dirty="0"/>
              </a:p>
              <a:p>
                <a:r>
                  <a:rPr lang="es-CL" dirty="0" smtClean="0"/>
                  <a:t>Todos estos números se pueden representar en una recta numérica. Mientras mas a la derecha este del cero mayor es el número.</a:t>
                </a:r>
              </a:p>
              <a:p>
                <a:r>
                  <a:rPr lang="es-CL" dirty="0" smtClean="0"/>
                  <a:t>Mientras más a la izquierda este del cero menor es el número.</a:t>
                </a:r>
              </a:p>
              <a:p>
                <a:endParaRPr lang="es-CL" dirty="0"/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5" name="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548" y="836712"/>
                <a:ext cx="7056784" cy="5103961"/>
              </a:xfrm>
              <a:prstGeom prst="rect">
                <a:avLst/>
              </a:prstGeom>
              <a:blipFill rotWithShape="1">
                <a:blip r:embed="rId2"/>
                <a:stretch>
                  <a:fillRect l="-603" t="-476" r="-103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883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s-CL" sz="2800" dirty="0" smtClean="0"/>
              <a:t>Recuerde que para sumar números enteros debemos fijarnos en los signos de estos números.</a:t>
            </a:r>
            <a:endParaRPr lang="es-CL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solidFill>
            <a:srgbClr val="FFC000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CL" dirty="0" smtClean="0"/>
              <a:t>Para sumar números enteros que tengan el mismo signo, debemos sumarlos normalmente pero debemos conservar el signo.</a:t>
            </a:r>
          </a:p>
          <a:p>
            <a:pPr marL="0" indent="0">
              <a:buNone/>
            </a:pPr>
            <a:endParaRPr lang="es-CL" dirty="0" smtClean="0"/>
          </a:p>
          <a:p>
            <a:pPr>
              <a:buFont typeface="Wingdings" panose="05000000000000000000" pitchFamily="2" charset="2"/>
              <a:buChar char="Ø"/>
            </a:pPr>
            <a:endParaRPr lang="es-CL" dirty="0"/>
          </a:p>
          <a:p>
            <a:pPr marL="457200" indent="-457200">
              <a:buFont typeface="+mj-lt"/>
              <a:buAutoNum type="arabicPeriod"/>
            </a:pPr>
            <a:endParaRPr lang="es-CL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4"/>
          </p:nvPr>
        </p:nvSpPr>
        <p:spPr>
          <a:solidFill>
            <a:srgbClr val="00B0F0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CL" dirty="0" smtClean="0"/>
              <a:t>Para sumar números enteros que tengan distinto signo, debemos  restarlos y conservar el signo del número mayor.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85730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963346"/>
          </a:xfrm>
          <a:solidFill>
            <a:srgbClr val="92D050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s-CL" sz="2800" dirty="0" smtClean="0"/>
              <a:t>Para restar números enteros es conveniente cambiar la resta por una suma y para eso le cambiamos el signo al numero que viene después de la resta. Luego aplicamos las mismas reglas de la suma.</a:t>
            </a:r>
            <a:endParaRPr lang="es-CL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331640" y="3140968"/>
            <a:ext cx="3200400" cy="2738640"/>
          </a:xfrm>
          <a:solidFill>
            <a:srgbClr val="FFC000"/>
          </a:solidFill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s-CL" dirty="0" smtClean="0"/>
          </a:p>
          <a:p>
            <a:pPr>
              <a:buFont typeface="Wingdings" panose="05000000000000000000" pitchFamily="2" charset="2"/>
              <a:buChar char="Ø"/>
            </a:pPr>
            <a:endParaRPr lang="es-CL" dirty="0"/>
          </a:p>
          <a:p>
            <a:pPr>
              <a:buFont typeface="Wingdings" panose="05000000000000000000" pitchFamily="2" charset="2"/>
              <a:buChar char="Ø"/>
            </a:pPr>
            <a:r>
              <a:rPr lang="es-CL" dirty="0" smtClean="0"/>
              <a:t>Para sumar números enteros que tengan el mismo signo, debemos sumarlos normalmente pero debemos conservar el signo.</a:t>
            </a:r>
          </a:p>
          <a:p>
            <a:pPr marL="0" indent="0">
              <a:buNone/>
            </a:pPr>
            <a:endParaRPr lang="es-CL" dirty="0" smtClean="0"/>
          </a:p>
          <a:p>
            <a:pPr>
              <a:buFont typeface="Wingdings" panose="05000000000000000000" pitchFamily="2" charset="2"/>
              <a:buChar char="Ø"/>
            </a:pPr>
            <a:endParaRPr lang="es-CL" dirty="0"/>
          </a:p>
          <a:p>
            <a:pPr marL="457200" indent="-457200">
              <a:buFont typeface="+mj-lt"/>
              <a:buAutoNum type="arabicPeriod"/>
            </a:pPr>
            <a:endParaRPr lang="es-CL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4"/>
          </p:nvPr>
        </p:nvSpPr>
        <p:spPr>
          <a:xfrm>
            <a:off x="4644008" y="3140968"/>
            <a:ext cx="3200400" cy="2741116"/>
          </a:xfrm>
          <a:solidFill>
            <a:srgbClr val="00B0F0"/>
          </a:solidFill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s-CL" dirty="0" smtClean="0"/>
          </a:p>
          <a:p>
            <a:pPr>
              <a:buFont typeface="Wingdings" panose="05000000000000000000" pitchFamily="2" charset="2"/>
              <a:buChar char="Ø"/>
            </a:pPr>
            <a:endParaRPr lang="es-CL" dirty="0"/>
          </a:p>
          <a:p>
            <a:pPr>
              <a:buFont typeface="Wingdings" panose="05000000000000000000" pitchFamily="2" charset="2"/>
              <a:buChar char="Ø"/>
            </a:pPr>
            <a:r>
              <a:rPr lang="es-CL" dirty="0" smtClean="0"/>
              <a:t>Para sumar números enteros que tengan distinto signo, debemos  restarlos y conservar el signo del número mayor.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41120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963346"/>
          </a:xfrm>
          <a:solidFill>
            <a:srgbClr val="92D050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s-CL" sz="2800" dirty="0" smtClean="0"/>
              <a:t>Para multiplicar o dividir números enteros debemos hacerlo de manera normal pero debemos aplicar la regla de los signos que es exactamente la misma regla para ambas operaciones.</a:t>
            </a:r>
            <a:endParaRPr lang="es-CL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331640" y="3140968"/>
                <a:ext cx="3200400" cy="2738640"/>
              </a:xfr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s-CL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0" i="1" smtClean="0">
                          <a:latin typeface="Cambria Math"/>
                        </a:rPr>
                        <m:t>+ •+ = +</m:t>
                      </m:r>
                    </m:oMath>
                  </m:oMathPara>
                </a14:m>
                <a:endParaRPr lang="es-CL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0" i="1" smtClean="0">
                          <a:latin typeface="Cambria Math"/>
                        </a:rPr>
                        <m:t>−</m:t>
                      </m:r>
                      <m:r>
                        <a:rPr lang="es-CL" i="1">
                          <a:latin typeface="Cambria Math"/>
                        </a:rPr>
                        <m:t> •</m:t>
                      </m:r>
                      <m:r>
                        <a:rPr lang="es-CL" b="0" i="1" smtClean="0">
                          <a:latin typeface="Cambria Math"/>
                        </a:rPr>
                        <m:t>−</m:t>
                      </m:r>
                      <m:r>
                        <a:rPr lang="es-CL" i="1">
                          <a:latin typeface="Cambria Math"/>
                        </a:rPr>
                        <m:t> = +</m:t>
                      </m:r>
                    </m:oMath>
                  </m:oMathPara>
                </a14:m>
                <a:endParaRPr lang="es-CL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>
                          <a:latin typeface="Cambria Math"/>
                        </a:rPr>
                        <m:t>+ •</m:t>
                      </m:r>
                      <m:r>
                        <a:rPr lang="es-CL" b="0" i="1" smtClean="0">
                          <a:latin typeface="Cambria Math"/>
                        </a:rPr>
                        <m:t>−</m:t>
                      </m:r>
                      <m:r>
                        <a:rPr lang="es-CL" i="1">
                          <a:latin typeface="Cambria Math"/>
                        </a:rPr>
                        <m:t> =</m:t>
                      </m:r>
                      <m:r>
                        <a:rPr lang="es-CL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s-CL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0" i="1" smtClean="0">
                          <a:latin typeface="Cambria Math"/>
                        </a:rPr>
                        <m:t>−</m:t>
                      </m:r>
                      <m:r>
                        <a:rPr lang="es-CL" i="1">
                          <a:latin typeface="Cambria Math"/>
                        </a:rPr>
                        <m:t> •+ =</m:t>
                      </m:r>
                      <m:r>
                        <a:rPr lang="es-CL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s-CL" dirty="0"/>
              </a:p>
              <a:p>
                <a:pPr marL="0" indent="0">
                  <a:buNone/>
                </a:pPr>
                <a:endParaRPr lang="es-CL" dirty="0" smtClean="0"/>
              </a:p>
              <a:p>
                <a:pPr>
                  <a:buFont typeface="Wingdings" panose="05000000000000000000" pitchFamily="2" charset="2"/>
                  <a:buChar char="Ø"/>
                </a:pPr>
                <a:endParaRPr lang="es-CL" dirty="0"/>
              </a:p>
              <a:p>
                <a:pPr marL="457200" indent="-457200">
                  <a:buFont typeface="+mj-lt"/>
                  <a:buAutoNum type="arabicPeriod"/>
                </a:pPr>
                <a:endParaRPr lang="es-CL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331640" y="3140968"/>
                <a:ext cx="3200400" cy="2738640"/>
              </a:xfrm>
              <a:blipFill rotWithShape="1"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3 Marcador de contenido"/>
              <p:cNvSpPr>
                <a:spLocks noGrp="1"/>
              </p:cNvSpPr>
              <p:nvPr>
                <p:ph sz="quarter" idx="14"/>
              </p:nvPr>
            </p:nvSpPr>
            <p:spPr>
              <a:xfrm>
                <a:off x="4644008" y="3140968"/>
                <a:ext cx="3200400" cy="2741116"/>
              </a:xfr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txBody>
              <a:bodyPr>
                <a:normAutofit/>
              </a:bodyPr>
              <a:lstStyle/>
              <a:p>
                <a:pPr>
                  <a:buFont typeface="Wingdings" panose="05000000000000000000" pitchFamily="2" charset="2"/>
                  <a:buChar char="Ø"/>
                </a:pPr>
                <a:endParaRPr lang="es-CL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>
                          <a:latin typeface="Cambria Math"/>
                        </a:rPr>
                        <m:t>+ </m:t>
                      </m:r>
                      <m:r>
                        <a:rPr lang="es-CL" b="0" i="1" smtClean="0">
                          <a:latin typeface="Cambria Math"/>
                        </a:rPr>
                        <m:t> :</m:t>
                      </m:r>
                      <m:r>
                        <a:rPr lang="es-CL" i="1">
                          <a:latin typeface="Cambria Math"/>
                        </a:rPr>
                        <m:t>+ = +</m:t>
                      </m:r>
                    </m:oMath>
                  </m:oMathPara>
                </a14:m>
                <a:endParaRPr lang="es-CL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>
                          <a:latin typeface="Cambria Math"/>
                        </a:rPr>
                        <m:t>− </m:t>
                      </m:r>
                      <m:r>
                        <a:rPr lang="es-CL" b="0" i="1" smtClean="0">
                          <a:latin typeface="Cambria Math"/>
                        </a:rPr>
                        <m:t> :</m:t>
                      </m:r>
                      <m:r>
                        <a:rPr lang="es-CL" i="1">
                          <a:latin typeface="Cambria Math"/>
                        </a:rPr>
                        <m:t>− = +</m:t>
                      </m:r>
                    </m:oMath>
                  </m:oMathPara>
                </a14:m>
                <a:endParaRPr lang="es-CL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>
                          <a:latin typeface="Cambria Math"/>
                        </a:rPr>
                        <m:t>+ </m:t>
                      </m:r>
                      <m:r>
                        <a:rPr lang="es-CL" b="0" i="1" smtClean="0">
                          <a:latin typeface="Cambria Math"/>
                        </a:rPr>
                        <m:t> :</m:t>
                      </m:r>
                      <m:r>
                        <a:rPr lang="es-CL" i="1">
                          <a:latin typeface="Cambria Math"/>
                        </a:rPr>
                        <m:t>− =−</m:t>
                      </m:r>
                    </m:oMath>
                  </m:oMathPara>
                </a14:m>
                <a:endParaRPr lang="es-CL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>
                          <a:latin typeface="Cambria Math"/>
                        </a:rPr>
                        <m:t>− </m:t>
                      </m:r>
                      <m:r>
                        <a:rPr lang="es-CL" b="0" i="1" smtClean="0">
                          <a:latin typeface="Cambria Math"/>
                        </a:rPr>
                        <m:t> :</m:t>
                      </m:r>
                      <m:r>
                        <a:rPr lang="es-CL" i="1">
                          <a:latin typeface="Cambria Math"/>
                        </a:rPr>
                        <m:t>+ =−</m:t>
                      </m:r>
                    </m:oMath>
                  </m:oMathPara>
                </a14:m>
                <a:endParaRPr lang="es-CL" dirty="0"/>
              </a:p>
              <a:p>
                <a:pPr>
                  <a:buFont typeface="Wingdings" panose="05000000000000000000" pitchFamily="2" charset="2"/>
                  <a:buChar char="Ø"/>
                </a:pPr>
                <a:endParaRPr lang="es-CL" dirty="0"/>
              </a:p>
              <a:p>
                <a:pPr>
                  <a:buFont typeface="Wingdings" panose="05000000000000000000" pitchFamily="2" charset="2"/>
                  <a:buChar char="Ø"/>
                </a:pPr>
                <a:endParaRPr lang="es-CL" dirty="0"/>
              </a:p>
            </p:txBody>
          </p:sp>
        </mc:Choice>
        <mc:Fallback xmlns="">
          <p:sp>
            <p:nvSpPr>
              <p:cNvPr id="4" name="3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4"/>
              </p:nvPr>
            </p:nvSpPr>
            <p:spPr>
              <a:xfrm>
                <a:off x="4644008" y="3140968"/>
                <a:ext cx="3200400" cy="2741116"/>
              </a:xfrm>
              <a:blipFill rotWithShape="1"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35694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ncheta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hinche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nche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276</TotalTime>
  <Words>366</Words>
  <Application>Microsoft Office PowerPoint</Application>
  <PresentationFormat>Presentación en pantalla (4:3)</PresentationFormat>
  <Paragraphs>43</Paragraphs>
  <Slides>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5" baseType="lpstr">
      <vt:lpstr>Arial</vt:lpstr>
      <vt:lpstr>Brush Script MT</vt:lpstr>
      <vt:lpstr>Calibri</vt:lpstr>
      <vt:lpstr>Cambria Math</vt:lpstr>
      <vt:lpstr>Constantia</vt:lpstr>
      <vt:lpstr>Franklin Gothic Book</vt:lpstr>
      <vt:lpstr>Rage Italic</vt:lpstr>
      <vt:lpstr>Wingdings</vt:lpstr>
      <vt:lpstr>Chincheta</vt:lpstr>
      <vt:lpstr>Operatoria Básica</vt:lpstr>
      <vt:lpstr>Presentación de PowerPoint</vt:lpstr>
      <vt:lpstr>Presentación de PowerPoint</vt:lpstr>
      <vt:lpstr>Recuerde que para sumar números enteros debemos fijarnos en los signos de estos números.</vt:lpstr>
      <vt:lpstr>Para restar números enteros es conveniente cambiar la resta por una suma y para eso le cambiamos el signo al numero que viene después de la resta. Luego aplicamos las mismas reglas de la suma.</vt:lpstr>
      <vt:lpstr>Para multiplicar o dividir números enteros debemos hacerlo de manera normal pero debemos aplicar la regla de los signos que es exactamente la misma regla para ambas operaciones.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Ecuaciones</dc:title>
  <dc:creator>usuario</dc:creator>
  <cp:lastModifiedBy>cordinadora</cp:lastModifiedBy>
  <cp:revision>20</cp:revision>
  <dcterms:created xsi:type="dcterms:W3CDTF">2011-06-05T13:38:11Z</dcterms:created>
  <dcterms:modified xsi:type="dcterms:W3CDTF">2020-03-20T17:17:18Z</dcterms:modified>
</cp:coreProperties>
</file>